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320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57" r:id="rId30"/>
    <p:sldId id="259" r:id="rId31"/>
    <p:sldId id="25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0" r:id="rId43"/>
    <p:sldId id="301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inimized">
    <p:restoredLeft sz="15640" autoAdjust="0"/>
    <p:restoredTop sz="94728" autoAdjust="0"/>
  </p:normalViewPr>
  <p:slideViewPr>
    <p:cSldViewPr>
      <p:cViewPr varScale="1">
        <p:scale>
          <a:sx n="21" d="100"/>
          <a:sy n="21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33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6CC2-8B15-40C8-AE26-7467BEB97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7484A-B258-41A7-83F8-B93B47D90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BDD8F-8773-4787-BDA6-2CCE80517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48CBA-2F74-4209-88F2-22705B1F3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7A0AC-8FB5-4C0C-B1DE-C48B25011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B290E-E5DB-4F38-9A5C-3F9AC7AAA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D437F-E5E4-42C9-A104-529C5961B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BEE13-8D3C-4F6C-B0E7-AE02CE1CD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A1D07-492B-4FA0-A8DC-D2440BB7F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C59C2-8153-4750-AA44-6B565AF2A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4432E-7247-4E89-84DA-CFEDE129D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00">
                <a:gamma/>
                <a:shade val="46275"/>
                <a:invGamma/>
              </a:srgbClr>
            </a:gs>
            <a:gs pos="50000">
              <a:srgbClr val="006600"/>
            </a:gs>
            <a:gs pos="100000">
              <a:srgbClr val="0066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924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8FBC79-FC5C-4C78-87A2-E0AC4C6990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audio" Target="../media/audio1.wav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slide" Target="slide30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</a:p>
        </p:txBody>
      </p:sp>
      <p:sp>
        <p:nvSpPr>
          <p:cNvPr id="205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3</a:t>
            </a:r>
          </a:p>
        </p:txBody>
      </p:sp>
      <p:sp>
        <p:nvSpPr>
          <p:cNvPr id="2054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4</a:t>
            </a:r>
          </a:p>
        </p:txBody>
      </p:sp>
      <p:sp>
        <p:nvSpPr>
          <p:cNvPr id="2055" name="AutoShape 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5</a:t>
            </a:r>
          </a:p>
        </p:txBody>
      </p:sp>
      <p:sp>
        <p:nvSpPr>
          <p:cNvPr id="2057" name="AutoShape 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6</a:t>
            </a:r>
          </a:p>
        </p:txBody>
      </p:sp>
      <p:sp>
        <p:nvSpPr>
          <p:cNvPr id="2058" name="AutoShape 10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7</a:t>
            </a:r>
          </a:p>
        </p:txBody>
      </p:sp>
      <p:sp>
        <p:nvSpPr>
          <p:cNvPr id="2059" name="AutoShape 1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8</a:t>
            </a:r>
          </a:p>
        </p:txBody>
      </p:sp>
      <p:sp>
        <p:nvSpPr>
          <p:cNvPr id="2060" name="AutoShape 12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9</a:t>
            </a:r>
          </a:p>
        </p:txBody>
      </p:sp>
      <p:sp>
        <p:nvSpPr>
          <p:cNvPr id="2061" name="AutoShape 13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10</a:t>
            </a:r>
          </a:p>
        </p:txBody>
      </p:sp>
      <p:sp>
        <p:nvSpPr>
          <p:cNvPr id="2062" name="AutoShape 14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11</a:t>
            </a:r>
          </a:p>
        </p:txBody>
      </p:sp>
      <p:sp>
        <p:nvSpPr>
          <p:cNvPr id="2063" name="AutoShape 15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12</a:t>
            </a:r>
          </a:p>
        </p:txBody>
      </p:sp>
      <p:sp>
        <p:nvSpPr>
          <p:cNvPr id="2064" name="AutoShape 16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13</a:t>
            </a:r>
          </a:p>
        </p:txBody>
      </p:sp>
      <p:sp>
        <p:nvSpPr>
          <p:cNvPr id="2065" name="AutoShape 17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14</a:t>
            </a:r>
          </a:p>
        </p:txBody>
      </p:sp>
      <p:sp>
        <p:nvSpPr>
          <p:cNvPr id="2066" name="AutoShape 18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15</a:t>
            </a:r>
          </a:p>
        </p:txBody>
      </p:sp>
      <p:sp>
        <p:nvSpPr>
          <p:cNvPr id="2067" name="AutoShape 19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16</a:t>
            </a:r>
          </a:p>
        </p:txBody>
      </p:sp>
      <p:sp>
        <p:nvSpPr>
          <p:cNvPr id="2068" name="AutoShape 20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17</a:t>
            </a:r>
          </a:p>
        </p:txBody>
      </p:sp>
      <p:sp>
        <p:nvSpPr>
          <p:cNvPr id="2069" name="AutoShape 21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18</a:t>
            </a:r>
            <a:endParaRPr lang="en-US" sz="3600"/>
          </a:p>
        </p:txBody>
      </p:sp>
      <p:sp>
        <p:nvSpPr>
          <p:cNvPr id="2070" name="AutoShape 22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19</a:t>
            </a:r>
          </a:p>
        </p:txBody>
      </p:sp>
      <p:sp>
        <p:nvSpPr>
          <p:cNvPr id="2071" name="AutoShape 23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20</a:t>
            </a:r>
          </a:p>
        </p:txBody>
      </p:sp>
      <p:sp>
        <p:nvSpPr>
          <p:cNvPr id="2072" name="AutoShape 24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21</a:t>
            </a:r>
          </a:p>
        </p:txBody>
      </p:sp>
      <p:sp>
        <p:nvSpPr>
          <p:cNvPr id="2073" name="AutoShape 25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22</a:t>
            </a:r>
          </a:p>
        </p:txBody>
      </p:sp>
      <p:sp>
        <p:nvSpPr>
          <p:cNvPr id="2074" name="AutoShape 26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23</a:t>
            </a:r>
          </a:p>
        </p:txBody>
      </p:sp>
      <p:sp>
        <p:nvSpPr>
          <p:cNvPr id="2075" name="AutoShape 27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24</a:t>
            </a:r>
          </a:p>
        </p:txBody>
      </p:sp>
      <p:sp>
        <p:nvSpPr>
          <p:cNvPr id="2076" name="AutoShape 28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25</a:t>
            </a:r>
          </a:p>
        </p:txBody>
      </p:sp>
      <p:sp>
        <p:nvSpPr>
          <p:cNvPr id="2077" name="AutoShape 29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26</a:t>
            </a:r>
          </a:p>
        </p:txBody>
      </p:sp>
      <p:sp>
        <p:nvSpPr>
          <p:cNvPr id="2078" name="AutoShape 30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27</a:t>
            </a:r>
          </a:p>
        </p:txBody>
      </p:sp>
      <p:sp>
        <p:nvSpPr>
          <p:cNvPr id="2079" name="AutoShape 31">
            <a:hlinkClick r:id="rId2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28</a:t>
            </a:r>
          </a:p>
        </p:txBody>
      </p:sp>
      <p:sp>
        <p:nvSpPr>
          <p:cNvPr id="2080" name="AutoShape 32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29</a:t>
            </a:r>
          </a:p>
        </p:txBody>
      </p:sp>
      <p:sp>
        <p:nvSpPr>
          <p:cNvPr id="2081" name="AutoShape 33">
            <a:hlinkClick r:id="rId3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30</a:t>
            </a:r>
          </a:p>
        </p:txBody>
      </p:sp>
      <p:sp>
        <p:nvSpPr>
          <p:cNvPr id="2119" name="Rectangle 7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21" name="WordArt 73"/>
          <p:cNvSpPr>
            <a:spLocks noChangeArrowheads="1" noChangeShapeType="1" noTextEdit="1"/>
          </p:cNvSpPr>
          <p:nvPr/>
        </p:nvSpPr>
        <p:spPr bwMode="auto">
          <a:xfrm>
            <a:off x="3429000" y="0"/>
            <a:ext cx="2003425" cy="1165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Lucida Bright"/>
              </a:rPr>
              <a:t>Jeopardy</a:t>
            </a:r>
          </a:p>
        </p:txBody>
      </p:sp>
    </p:spTree>
  </p:cSld>
  <p:clrMapOvr>
    <a:masterClrMapping/>
  </p:clrMapOvr>
  <p:transition spd="med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9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Factor x </a:t>
            </a:r>
            <a:r>
              <a:rPr lang="en-US" baseline="30000"/>
              <a:t>3</a:t>
            </a:r>
            <a:r>
              <a:rPr lang="en-US"/>
              <a:t> + 8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voltag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10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Identify the degree and the leading coefficient of the polynomial 5 – 4x + x </a:t>
            </a:r>
            <a:r>
              <a:rPr lang="en-US" baseline="30000"/>
              <a:t>3</a:t>
            </a:r>
            <a:endParaRPr lang="en-US"/>
          </a:p>
        </p:txBody>
      </p:sp>
    </p:spTree>
  </p:cSld>
  <p:clrMapOvr>
    <a:masterClrMapping/>
  </p:clrMapOvr>
  <p:transition spd="med">
    <p:split orient="vert"/>
    <p:sndAc>
      <p:stSnd>
        <p:snd r:embed="rId2" name="whoosh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11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Use factoring to solve the polynomial equation 5x </a:t>
            </a:r>
            <a:r>
              <a:rPr lang="en-US" baseline="30000"/>
              <a:t>2  </a:t>
            </a:r>
            <a:r>
              <a:rPr lang="en-US"/>
              <a:t> = 15x</a:t>
            </a:r>
          </a:p>
        </p:txBody>
      </p:sp>
    </p:spTree>
  </p:cSld>
  <p:clrMapOvr>
    <a:masterClrMapping/>
  </p:clrMapOvr>
  <p:transition spd="med">
    <p:strips dir="ld"/>
    <p:sndAc>
      <p:stSnd>
        <p:snd r:embed="rId2" name="las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13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Whether a trinomial is a perfect square  and solve it  4t </a:t>
            </a:r>
            <a:r>
              <a:rPr lang="en-US" baseline="30000"/>
              <a:t>2 </a:t>
            </a:r>
            <a:r>
              <a:rPr lang="en-US"/>
              <a:t> - 4t + 1 = 0</a:t>
            </a:r>
          </a:p>
        </p:txBody>
      </p:sp>
    </p:spTree>
  </p:cSld>
  <p:clrMapOvr>
    <a:masterClrMapping/>
  </p:clrMapOvr>
  <p:transition spd="med">
    <p:plus/>
    <p:sndAc>
      <p:stSnd>
        <p:snd r:embed="rId2" name="push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14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z ,   2z </a:t>
            </a:r>
            <a:r>
              <a:rPr lang="en-US" baseline="30000"/>
              <a:t>4 </a:t>
            </a:r>
            <a:r>
              <a:rPr lang="en-US"/>
              <a:t> - 8z </a:t>
            </a:r>
            <a:r>
              <a:rPr lang="en-US" baseline="30000"/>
              <a:t>2 </a:t>
            </a:r>
            <a:r>
              <a:rPr lang="en-US"/>
              <a:t> = 0</a:t>
            </a:r>
            <a:r>
              <a:rPr lang="en-US" baseline="30000"/>
              <a:t> </a:t>
            </a:r>
            <a:endParaRPr lang="en-US"/>
          </a:p>
        </p:txBody>
      </p:sp>
    </p:spTree>
  </p:cSld>
  <p:clrMapOvr>
    <a:masterClrMapping/>
  </p:clrMapOvr>
  <p:transition spd="med">
    <p:pull dir="ld"/>
    <p:sndAc>
      <p:stSnd>
        <p:snd r:embed="rId2" name="click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Could the graph of a polynomial function be a line ? </a:t>
            </a:r>
          </a:p>
        </p:txBody>
      </p:sp>
    </p:spTree>
  </p:cSld>
  <p:clrMapOvr>
    <a:masterClrMapping/>
  </p:clrMapOvr>
  <p:transition spd="med">
    <p:pull/>
    <p:sndAc>
      <p:stSnd>
        <p:snd r:embed="rId2" name="arrow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16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Evaluate the polynomial- 4x </a:t>
            </a:r>
            <a:r>
              <a:rPr lang="en-US" baseline="30000"/>
              <a:t>2  </a:t>
            </a:r>
            <a:r>
              <a:rPr lang="en-US"/>
              <a:t> when x = 2</a:t>
            </a:r>
          </a:p>
        </p:txBody>
      </p:sp>
    </p:spTree>
  </p:cSld>
  <p:clrMapOvr>
    <a:masterClrMapping/>
  </p:clrMapOvr>
  <p:transition spd="med">
    <p:newsflash/>
    <p:sndAc>
      <p:stSnd>
        <p:snd r:embed="rId2" name="laser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17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Simplify  A rectangular pen has a perimeter of 50 feet. If x represents its width, write a polynomial that gives the area of the pen in terms of x</a:t>
            </a:r>
            <a:r>
              <a:rPr lang="en-US" baseline="30000"/>
              <a:t> </a:t>
            </a:r>
            <a:endParaRPr lang="en-US"/>
          </a:p>
        </p:txBody>
      </p:sp>
    </p:spTree>
  </p:cSld>
  <p:clrMapOvr>
    <a:masterClrMapping/>
  </p:clrMapOvr>
  <p:transition spd="med">
    <p:diamond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18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 (a </a:t>
            </a:r>
            <a:r>
              <a:rPr lang="en-US" baseline="30000"/>
              <a:t>2 </a:t>
            </a:r>
            <a:r>
              <a:rPr lang="en-US"/>
              <a:t> + 3b)(a </a:t>
            </a:r>
            <a:r>
              <a:rPr lang="en-US" baseline="30000"/>
              <a:t>4</a:t>
            </a:r>
            <a:r>
              <a:rPr lang="en-US"/>
              <a:t> – 3a </a:t>
            </a:r>
            <a:r>
              <a:rPr lang="en-US" baseline="30000"/>
              <a:t>2</a:t>
            </a:r>
            <a:r>
              <a:rPr lang="en-US"/>
              <a:t> b + 9b </a:t>
            </a:r>
            <a:r>
              <a:rPr lang="en-US" baseline="30000"/>
              <a:t>2)</a:t>
            </a:r>
            <a:r>
              <a:rPr lang="en-US"/>
              <a:t> are the factors of a </a:t>
            </a:r>
            <a:r>
              <a:rPr lang="en-US" baseline="30000"/>
              <a:t>6  </a:t>
            </a:r>
            <a:r>
              <a:rPr lang="en-US"/>
              <a:t>+ 27 b </a:t>
            </a:r>
            <a:r>
              <a:rPr lang="en-US" baseline="30000"/>
              <a:t>3</a:t>
            </a:r>
            <a:endParaRPr lang="en-US"/>
          </a:p>
        </p:txBody>
      </p:sp>
    </p:spTree>
  </p:cSld>
  <p:clrMapOvr>
    <a:masterClrMapping/>
  </p:clrMapOvr>
  <p:transition spd="med">
    <p:pull dir="d"/>
    <p:sndAc>
      <p:stSnd>
        <p:snd r:embed="rId2" name="laser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Factor completely x </a:t>
            </a:r>
            <a:r>
              <a:rPr lang="en-US" baseline="30000"/>
              <a:t>2 </a:t>
            </a:r>
            <a:r>
              <a:rPr lang="en-US"/>
              <a:t>- 5x - 50</a:t>
            </a:r>
            <a:r>
              <a:rPr lang="en-US" baseline="30000"/>
              <a:t> </a:t>
            </a:r>
            <a:endParaRPr lang="en-US"/>
          </a:p>
        </p:txBody>
      </p:sp>
    </p:spTree>
  </p:cSld>
  <p:clrMapOvr>
    <a:masterClrMapping/>
  </p:clrMapOvr>
  <p:transition spd="med">
    <p:wheel spokes="2"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x </a:t>
            </a:r>
            <a:r>
              <a:rPr lang="en-US" baseline="30000"/>
              <a:t>2</a:t>
            </a:r>
            <a:r>
              <a:rPr lang="en-US"/>
              <a:t> y</a:t>
            </a:r>
            <a:r>
              <a:rPr lang="en-US" baseline="30000"/>
              <a:t>2</a:t>
            </a:r>
            <a:r>
              <a:rPr lang="en-US"/>
              <a:t> – 4x + 9x – 5x </a:t>
            </a:r>
            <a:r>
              <a:rPr lang="en-US" baseline="30000"/>
              <a:t>2</a:t>
            </a:r>
            <a:r>
              <a:rPr lang="en-US"/>
              <a:t> y 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ransition spd="med">
    <p:wheel spokes="3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20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If a golfball is hit upward with a velocity of 66 feet per second (45 mph), its height h in feet above the ground after t seconds can be modelled by h(t) = - 16t </a:t>
            </a:r>
            <a:r>
              <a:rPr lang="en-US" baseline="30000"/>
              <a:t>2  </a:t>
            </a:r>
            <a:r>
              <a:rPr lang="en-US"/>
              <a:t> + 66t. Determine when the ball strikes the ground. </a:t>
            </a:r>
          </a:p>
        </p:txBody>
      </p:sp>
    </p:spTree>
  </p:cSld>
  <p:clrMapOvr>
    <a:masterClrMapping/>
  </p:clrMapOvr>
  <p:transition spd="med">
    <p:push/>
    <p:sndAc>
      <p:stSnd>
        <p:snd r:embed="rId2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21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 rectangle has an area of 216 square inches. Its length is 6 inches more than its width. Find the dimensions of the rectangle.</a:t>
            </a:r>
          </a:p>
        </p:txBody>
      </p:sp>
    </p:spTree>
  </p:cSld>
  <p:clrMapOvr>
    <a:masterClrMapping/>
  </p:clrMapOvr>
  <p:transition spd="med">
    <p:cut thruBlk="1"/>
    <p:sndAc>
      <p:stSnd>
        <p:snd r:embed="rId2" name="coin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22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Factor out greatest common factor 18x </a:t>
            </a:r>
            <a:r>
              <a:rPr lang="en-US" baseline="30000"/>
              <a:t>3</a:t>
            </a:r>
            <a:r>
              <a:rPr lang="en-US"/>
              <a:t> + 6x </a:t>
            </a:r>
          </a:p>
        </p:txBody>
      </p:sp>
    </p:spTree>
  </p:cSld>
  <p:clrMapOvr>
    <a:masterClrMapping/>
  </p:clrMapOvr>
  <p:transition spd="med">
    <p:circle/>
    <p:sndAc>
      <p:stSnd>
        <p:snd r:embed="rId2" name="laser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23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Symbolic representation ‘ Multiply  x by the quantity 3 plus 2</a:t>
            </a:r>
          </a:p>
        </p:txBody>
      </p:sp>
    </p:spTree>
  </p:cSld>
  <p:clrMapOvr>
    <a:masterClrMapping/>
  </p:clrMapOvr>
  <p:transition spd="med">
    <p:cover dir="u"/>
    <p:sndAc>
      <p:stSnd>
        <p:snd r:embed="rId2" name="drumroll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24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If you factor the trinomial x </a:t>
            </a:r>
            <a:r>
              <a:rPr lang="en-US" baseline="30000"/>
              <a:t>2 </a:t>
            </a:r>
            <a:r>
              <a:rPr lang="en-US"/>
              <a:t> + 3x + 2, do you obtain (x + 1)(x + 2) </a:t>
            </a:r>
            <a:r>
              <a:rPr lang="en-US" baseline="30000"/>
              <a:t>2 </a:t>
            </a:r>
            <a:r>
              <a:rPr lang="en-US"/>
              <a:t> ? Explain</a:t>
            </a:r>
          </a:p>
        </p:txBody>
      </p:sp>
    </p:spTree>
  </p:cSld>
  <p:clrMapOvr>
    <a:masterClrMapping/>
  </p:clrMapOvr>
  <p:transition spd="med">
    <p:strips dir="ru"/>
    <p:sndAc>
      <p:stSnd>
        <p:snd r:embed="rId2" name="push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25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Find the least common multiple of 36, 24, 16 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26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If xy = 0, does it follow that either x = 0 or y = 0 ? Explain</a:t>
            </a:r>
          </a:p>
        </p:txBody>
      </p:sp>
    </p:spTree>
  </p:cSld>
  <p:clrMapOvr>
    <a:masterClrMapping/>
  </p:clrMapOvr>
  <p:transition spd="med">
    <p:wheel spokes="1"/>
    <p:sndAc>
      <p:stSnd>
        <p:snd r:embed="rId2" name="applause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27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Give one reason for factoring expressions in mathematics</a:t>
            </a:r>
          </a:p>
        </p:txBody>
      </p:sp>
    </p:spTree>
  </p:cSld>
  <p:clrMapOvr>
    <a:masterClrMapping/>
  </p:clrMapOvr>
  <p:transition spd="med">
    <p:fade/>
    <p:sndAc>
      <p:stSnd>
        <p:snd r:embed="rId2" name="arrow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28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Find an expression that represents the product of the sum and difference of two numbers. Let the two number be x and y </a:t>
            </a:r>
          </a:p>
        </p:txBody>
      </p:sp>
    </p:spTree>
  </p:cSld>
  <p:clrMapOvr>
    <a:masterClrMapping/>
  </p:clrMapOvr>
  <p:transition spd="med">
    <p:checker dir="vert"/>
    <p:sndAc>
      <p:stSnd>
        <p:snd r:embed="rId2" name="breeze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29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Find the least common multiple  x </a:t>
            </a:r>
            <a:r>
              <a:rPr lang="en-US" baseline="30000"/>
              <a:t>2</a:t>
            </a:r>
            <a:r>
              <a:rPr lang="en-US"/>
              <a:t> - 9, x(x + 3)</a:t>
            </a:r>
          </a:p>
        </p:txBody>
      </p:sp>
    </p:spTree>
  </p:cSld>
  <p:clrMapOvr>
    <a:masterClrMapping/>
  </p:clrMapOvr>
  <p:transition spd="med">
    <p:pull dir="d"/>
    <p:sndAc>
      <p:stSnd>
        <p:snd r:embed="rId2" name="pu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Evaluate f(x) = 2x </a:t>
            </a:r>
            <a:r>
              <a:rPr lang="en-US" baseline="30000"/>
              <a:t>3</a:t>
            </a:r>
            <a:r>
              <a:rPr lang="en-US"/>
              <a:t> – x </a:t>
            </a:r>
            <a:r>
              <a:rPr lang="en-US" baseline="30000"/>
              <a:t>2 </a:t>
            </a:r>
            <a:r>
              <a:rPr lang="en-US"/>
              <a:t>– 5x +2 when x = -2</a:t>
            </a:r>
          </a:p>
        </p:txBody>
      </p:sp>
    </p:spTree>
  </p:cSld>
  <p:clrMapOvr>
    <a:masterClrMapping/>
  </p:clrMapOvr>
  <p:transition spd="med">
    <p:wipe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3x(y – 6) = 0, what property you will use to find x, y ?</a:t>
            </a:r>
          </a:p>
        </p:txBody>
      </p:sp>
    </p:spTree>
  </p:cSld>
  <p:clrMapOvr>
    <a:masterClrMapping/>
  </p:clrMapOvr>
  <p:transition spd="med">
    <p:wheel spokes="3"/>
    <p:sndAc>
      <p:stSnd>
        <p:snd r:embed="rId2" name="click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5x - 4x </a:t>
            </a:r>
            <a:r>
              <a:rPr lang="en-US" baseline="30000"/>
              <a:t>2</a:t>
            </a:r>
            <a:r>
              <a:rPr lang="en-US"/>
              <a:t> y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ransition spd="med">
    <p:comb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- 8</a:t>
            </a:r>
          </a:p>
        </p:txBody>
      </p:sp>
    </p:spTree>
  </p:cSld>
  <p:clrMapOvr>
    <a:masterClrMapping/>
  </p:clrMapOvr>
  <p:transition spd="med">
    <p:check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10x </a:t>
            </a:r>
            <a:r>
              <a:rPr lang="en-US" baseline="30000"/>
              <a:t>2</a:t>
            </a:r>
            <a:r>
              <a:rPr lang="en-US"/>
              <a:t> – 9x – 7</a:t>
            </a:r>
          </a:p>
        </p:txBody>
      </p:sp>
    </p:spTree>
  </p:cSld>
  <p:clrMapOvr>
    <a:masterClrMapping/>
  </p:clrMapOvr>
  <p:transition spd="med">
    <p:check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4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9x </a:t>
            </a:r>
            <a:r>
              <a:rPr lang="en-US" baseline="30000"/>
              <a:t>2 </a:t>
            </a:r>
            <a:r>
              <a:rPr lang="en-US"/>
              <a:t>– 30x + 25</a:t>
            </a:r>
          </a:p>
        </p:txBody>
      </p:sp>
    </p:spTree>
  </p:cSld>
  <p:clrMapOvr>
    <a:masterClrMapping/>
  </p:clrMapOvr>
  <p:transition spd="med">
    <p:check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5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14x </a:t>
            </a:r>
            <a:r>
              <a:rPr lang="en-US" baseline="30000"/>
              <a:t>2</a:t>
            </a:r>
            <a:r>
              <a:rPr lang="en-US"/>
              <a:t> y</a:t>
            </a:r>
            <a:r>
              <a:rPr lang="en-US" baseline="30000"/>
              <a:t>8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6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(x + 4) (3x – 5)</a:t>
            </a:r>
          </a:p>
        </p:txBody>
      </p:sp>
    </p:spTree>
  </p:cSld>
  <p:clrMapOvr>
    <a:masterClrMapping/>
  </p:clrMapOvr>
  <p:transition spd="med">
    <p:check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7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(2x + 1)(x </a:t>
            </a:r>
            <a:r>
              <a:rPr lang="en-US" baseline="30000"/>
              <a:t>2 </a:t>
            </a:r>
            <a:r>
              <a:rPr lang="en-US"/>
              <a:t> - 5)</a:t>
            </a:r>
          </a:p>
        </p:txBody>
      </p:sp>
    </p:spTree>
  </p:cSld>
  <p:clrMapOvr>
    <a:masterClrMapping/>
  </p:clrMapOvr>
  <p:transition spd="med">
    <p:check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5x </a:t>
            </a:r>
            <a:r>
              <a:rPr lang="en-US" baseline="30000"/>
              <a:t>2 </a:t>
            </a:r>
            <a:r>
              <a:rPr lang="en-US"/>
              <a:t> (x – 1)(x + 1)</a:t>
            </a:r>
          </a:p>
        </p:txBody>
      </p:sp>
    </p:spTree>
  </p:cSld>
  <p:clrMapOvr>
    <a:masterClrMapping/>
  </p:clrMapOvr>
  <p:transition spd="med">
    <p:check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9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(x + 2)(x </a:t>
            </a:r>
            <a:r>
              <a:rPr lang="en-US" baseline="30000"/>
              <a:t>2 </a:t>
            </a:r>
            <a:r>
              <a:rPr lang="en-US"/>
              <a:t>- 2x + 4)</a:t>
            </a:r>
          </a:p>
        </p:txBody>
      </p:sp>
    </p:spTree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Multiply and simplify ( 2x + 1) (5x – 7)</a:t>
            </a:r>
          </a:p>
        </p:txBody>
      </p:sp>
    </p:spTree>
  </p:cSld>
  <p:clrMapOvr>
    <a:masterClrMapping/>
  </p:clrMapOvr>
  <p:transition spd="med">
    <p:wipe dir="d"/>
    <p:sndAc>
      <p:stSnd>
        <p:snd r:embed="rId2" name="push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10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3 ; 1</a:t>
            </a:r>
          </a:p>
        </p:txBody>
      </p:sp>
    </p:spTree>
  </p:cSld>
  <p:clrMapOvr>
    <a:masterClrMapping/>
  </p:clrMapOvr>
  <p:transition spd="med">
    <p:check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11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0; 3</a:t>
            </a:r>
          </a:p>
        </p:txBody>
      </p:sp>
    </p:spTree>
  </p:cSld>
  <p:clrMapOvr>
    <a:masterClrMapping/>
  </p:clrMapOvr>
  <p:transition spd="med">
    <p:check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13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Yes ; (2t – 1) 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14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-2, 0, 2</a:t>
            </a:r>
          </a:p>
        </p:txBody>
      </p:sp>
    </p:spTree>
  </p:cSld>
  <p:clrMapOvr>
    <a:masterClrMapping/>
  </p:clrMapOvr>
  <p:transition spd="med">
    <p:check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16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 - 16 </a:t>
            </a:r>
          </a:p>
        </p:txBody>
      </p:sp>
    </p:spTree>
  </p:cSld>
  <p:clrMapOvr>
    <a:masterClrMapping/>
  </p:clrMapOvr>
  <p:transition spd="med">
    <p:check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17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 25x - x 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18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aseline="30000"/>
              <a:t> </a:t>
            </a:r>
            <a:r>
              <a:rPr lang="en-US"/>
              <a:t>Yes</a:t>
            </a:r>
          </a:p>
        </p:txBody>
      </p:sp>
    </p:spTree>
  </p:cSld>
  <p:clrMapOvr>
    <a:masterClrMapping/>
  </p:clrMapOvr>
  <p:transition spd="med">
    <p:checke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19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(x – 10)(x + 5)</a:t>
            </a:r>
          </a:p>
        </p:txBody>
      </p:sp>
    </p:spTree>
  </p:cSld>
  <p:clrMapOvr>
    <a:masterClrMapping/>
  </p:clrMapOvr>
  <p:transition spd="med">
    <p:check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20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After 4.125 sec</a:t>
            </a:r>
          </a:p>
        </p:txBody>
      </p:sp>
    </p:spTree>
  </p:cSld>
  <p:clrMapOvr>
    <a:masterClrMapping/>
  </p:clrMapOvr>
  <p:transition spd="med">
    <p:checke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21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12 in x 18 in</a:t>
            </a:r>
          </a:p>
        </p:txBody>
      </p:sp>
    </p:spTree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4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( 5 – 3x) </a:t>
            </a:r>
            <a:r>
              <a:rPr lang="en-US" baseline="30000"/>
              <a:t>2  </a:t>
            </a:r>
            <a:r>
              <a:rPr lang="en-US"/>
              <a:t>   Is it a perfect square ? </a:t>
            </a:r>
          </a:p>
        </p:txBody>
      </p:sp>
    </p:spTree>
  </p:cSld>
  <p:clrMapOvr>
    <a:masterClrMapping/>
  </p:clrMapOvr>
  <p:transition spd="med">
    <p:wipe/>
    <p:sndAc>
      <p:stSnd>
        <p:snd r:embed="rId2" name="chimes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22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6x ( 3x </a:t>
            </a:r>
            <a:r>
              <a:rPr lang="en-US" baseline="30000"/>
              <a:t>2 </a:t>
            </a:r>
            <a:r>
              <a:rPr lang="en-US"/>
              <a:t> + 1)</a:t>
            </a:r>
          </a:p>
        </p:txBody>
      </p:sp>
    </p:spTree>
  </p:cSld>
  <p:clrMapOvr>
    <a:masterClrMapping/>
  </p:clrMapOvr>
  <p:transition spd="med">
    <p:checke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23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3x + 2</a:t>
            </a:r>
          </a:p>
        </p:txBody>
      </p:sp>
    </p:spTree>
  </p:cSld>
  <p:clrMapOvr>
    <a:masterClrMapping/>
  </p:clrMapOvr>
  <p:transition spd="med">
    <p:check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24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Yes; it checks, using FOIL</a:t>
            </a:r>
          </a:p>
        </p:txBody>
      </p:sp>
    </p:spTree>
  </p:cSld>
  <p:clrMapOvr>
    <a:masterClrMapping/>
  </p:clrMapOvr>
  <p:transition spd="med">
    <p:checke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25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144</a:t>
            </a:r>
          </a:p>
        </p:txBody>
      </p:sp>
    </p:spTree>
  </p:cSld>
  <p:clrMapOvr>
    <a:masterClrMapping/>
  </p:clrMapOvr>
  <p:transition spd="med">
    <p:check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26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Yes, by the zero product property</a:t>
            </a:r>
          </a:p>
        </p:txBody>
      </p:sp>
    </p:spTree>
  </p:cSld>
  <p:clrMapOvr>
    <a:masterClrMapping/>
  </p:clrMapOvr>
  <p:transition spd="med">
    <p:checke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27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 solve equations</a:t>
            </a:r>
          </a:p>
        </p:txBody>
      </p:sp>
    </p:spTree>
  </p:cSld>
  <p:clrMapOvr>
    <a:masterClrMapping/>
  </p:clrMapOvr>
  <p:transition spd="med">
    <p:checke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28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(x + y)(x – y)= x </a:t>
            </a:r>
            <a:r>
              <a:rPr lang="en-US" baseline="30000"/>
              <a:t>2 </a:t>
            </a:r>
            <a:r>
              <a:rPr lang="en-US"/>
              <a:t> - y 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29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x(x + 3)(x – 3)</a:t>
            </a:r>
          </a:p>
        </p:txBody>
      </p:sp>
    </p:spTree>
  </p:cSld>
  <p:clrMapOvr>
    <a:masterClrMapping/>
  </p:clrMapOvr>
  <p:transition spd="med">
    <p:checke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30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Zero product property; x = 0, y = 6</a:t>
            </a:r>
          </a:p>
        </p:txBody>
      </p:sp>
    </p:spTree>
  </p:cSld>
  <p:clrMapOvr>
    <a:masterClrMapping/>
  </p:clrMapOvr>
  <p:transition spd="med">
    <p:check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553200" y="5943600"/>
            <a:ext cx="23653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Tie Breaker</a:t>
            </a:r>
          </a:p>
        </p:txBody>
      </p:sp>
      <p:sp>
        <p:nvSpPr>
          <p:cNvPr id="665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5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Simplify  2xy</a:t>
            </a:r>
            <a:r>
              <a:rPr lang="en-US" baseline="30000"/>
              <a:t>7</a:t>
            </a:r>
            <a:r>
              <a:rPr lang="en-US"/>
              <a:t> . 7xy</a:t>
            </a:r>
          </a:p>
        </p:txBody>
      </p:sp>
    </p:spTree>
  </p:cSld>
  <p:clrMapOvr>
    <a:masterClrMapping/>
  </p:clrMapOvr>
  <p:transition spd="med">
    <p:wheel spokes="3"/>
    <p:sndAc>
      <p:stSnd>
        <p:snd r:embed="rId2" name="coin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553200" y="5943600"/>
            <a:ext cx="23653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Tie Breaker</a:t>
            </a:r>
          </a:p>
        </p:txBody>
      </p:sp>
    </p:spTree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6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Factor completely  3x </a:t>
            </a:r>
            <a:r>
              <a:rPr lang="en-US" baseline="30000"/>
              <a:t>2 </a:t>
            </a:r>
            <a:r>
              <a:rPr lang="en-US"/>
              <a:t> + 7x - 20</a:t>
            </a:r>
          </a:p>
        </p:txBody>
      </p:sp>
    </p:spTree>
  </p:cSld>
  <p:clrMapOvr>
    <a:masterClrMapping/>
  </p:clrMapOvr>
  <p:transition spd="med">
    <p:pull dir="rd"/>
    <p:sndAc>
      <p:stSnd>
        <p:snd r:embed="rId2" name="arrow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7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Factor by grouping 2x </a:t>
            </a:r>
            <a:r>
              <a:rPr lang="en-US" baseline="30000"/>
              <a:t>3 </a:t>
            </a:r>
            <a:r>
              <a:rPr lang="en-US"/>
              <a:t> + x </a:t>
            </a:r>
            <a:r>
              <a:rPr lang="en-US" baseline="30000"/>
              <a:t>2  </a:t>
            </a:r>
            <a:r>
              <a:rPr lang="en-US"/>
              <a:t> - 10x - 5</a:t>
            </a:r>
          </a:p>
        </p:txBody>
      </p:sp>
    </p:spTree>
  </p:cSld>
  <p:clrMapOvr>
    <a:masterClrMapping/>
  </p:clrMapOvr>
  <p:transition spd="med">
    <p:randomBar/>
    <p:sndAc>
      <p:stSnd>
        <p:snd r:embed="rId2" name="explod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Factor the polynomial 5x </a:t>
            </a:r>
            <a:r>
              <a:rPr lang="en-US" baseline="30000"/>
              <a:t>4</a:t>
            </a:r>
            <a:r>
              <a:rPr lang="en-US"/>
              <a:t> – 5x 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2" name="breeze.wav"/>
      </p:stSnd>
    </p:sndAc>
  </p:transition>
</p:sld>
</file>

<file path=ppt/theme/theme1.xml><?xml version="1.0" encoding="utf-8"?>
<a:theme xmlns:a="http://schemas.openxmlformats.org/drawingml/2006/main" name="jeopardytemplate">
  <a:themeElements>
    <a:clrScheme name="jeopardy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eopardy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eopardy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A:\Jeopary template &amp; instructions\jeopardytemplate.pot</Template>
  <TotalTime>476</TotalTime>
  <Words>716</Words>
  <Application>Microsoft Office PowerPoint</Application>
  <PresentationFormat>On-screen Show (4:3)</PresentationFormat>
  <Paragraphs>147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Times New Roman</vt:lpstr>
      <vt:lpstr>jeopardytemplate</vt:lpstr>
      <vt:lpstr>Slide 1</vt:lpstr>
      <vt:lpstr>x 2 y2 – 4x + 9x – 5x 2 y 2</vt:lpstr>
      <vt:lpstr>Evaluate f(x) = 2x 3 – x 2 – 5x +2 when x = -2</vt:lpstr>
      <vt:lpstr>Multiply and simplify ( 2x + 1) (5x – 7)</vt:lpstr>
      <vt:lpstr>( 5 – 3x) 2     Is it a perfect square ? </vt:lpstr>
      <vt:lpstr>Simplify  2xy7 . 7xy</vt:lpstr>
      <vt:lpstr>Factor completely  3x 2  + 7x - 20</vt:lpstr>
      <vt:lpstr>Factor by grouping 2x 3  + x 2   - 10x - 5</vt:lpstr>
      <vt:lpstr>Factor the polynomial 5x 4 – 5x 2</vt:lpstr>
      <vt:lpstr>Factor x 3 + 8</vt:lpstr>
      <vt:lpstr>Identify the degree and the leading coefficient of the polynomial 5 – 4x + x 3</vt:lpstr>
      <vt:lpstr>Use factoring to solve the polynomial equation 5x 2   = 15x</vt:lpstr>
      <vt:lpstr>Whether a trinomial is a perfect square  and solve it  4t 2  - 4t + 1 = 0</vt:lpstr>
      <vt:lpstr>Solve z ,   2z 4  - 8z 2  = 0 </vt:lpstr>
      <vt:lpstr>Could the graph of a polynomial function be a line ? </vt:lpstr>
      <vt:lpstr>Evaluate the polynomial- 4x 2   when x = 2</vt:lpstr>
      <vt:lpstr>Simplify  A rectangular pen has a perimeter of 50 feet. If x represents its width, write a polynomial that gives the area of the pen in terms of x </vt:lpstr>
      <vt:lpstr> (a 2  + 3b)(a 4 – 3a 2 b + 9b 2) are the factors of a 6  + 27 b 3</vt:lpstr>
      <vt:lpstr>Factor completely x 2 - 5x - 50 </vt:lpstr>
      <vt:lpstr>If a golfball is hit upward with a velocity of 66 feet per second (45 mph), its height h in feet above the ground after t seconds can be modelled by h(t) = - 16t 2   + 66t. Determine when the ball strikes the ground. </vt:lpstr>
      <vt:lpstr>A rectangle has an area of 216 square inches. Its length is 6 inches more than its width. Find the dimensions of the rectangle.</vt:lpstr>
      <vt:lpstr>Factor out greatest common factor 18x 3 + 6x </vt:lpstr>
      <vt:lpstr>Symbolic representation ‘ Multiply  x by the quantity 3 plus 2</vt:lpstr>
      <vt:lpstr>If you factor the trinomial x 2  + 3x + 2, do you obtain (x + 1)(x + 2) 2  ? Explain</vt:lpstr>
      <vt:lpstr>Find the least common multiple of 36, 24, 16 </vt:lpstr>
      <vt:lpstr>If xy = 0, does it follow that either x = 0 or y = 0 ? Explain</vt:lpstr>
      <vt:lpstr>Give one reason for factoring expressions in mathematics</vt:lpstr>
      <vt:lpstr>Find an expression that represents the product of the sum and difference of two numbers. Let the two number be x and y </vt:lpstr>
      <vt:lpstr>Find the least common multiple  x 2 - 9, x(x + 3)</vt:lpstr>
      <vt:lpstr>3x(y – 6) = 0, what property you will use to find x, y ?</vt:lpstr>
      <vt:lpstr>5x - 4x 2 y2</vt:lpstr>
      <vt:lpstr>- 8</vt:lpstr>
      <vt:lpstr>10x 2 – 9x – 7</vt:lpstr>
      <vt:lpstr>9x 2 – 30x + 25</vt:lpstr>
      <vt:lpstr>14x 2 y8</vt:lpstr>
      <vt:lpstr>(x + 4) (3x – 5)</vt:lpstr>
      <vt:lpstr>(2x + 1)(x 2  - 5)</vt:lpstr>
      <vt:lpstr>5x 2  (x – 1)(x + 1)</vt:lpstr>
      <vt:lpstr>(x + 2)(x 2 - 2x + 4)</vt:lpstr>
      <vt:lpstr>3 ; 1</vt:lpstr>
      <vt:lpstr>0; 3</vt:lpstr>
      <vt:lpstr>Yes ; (2t – 1) 2</vt:lpstr>
      <vt:lpstr>-2, 0, 2</vt:lpstr>
      <vt:lpstr> - 16 </vt:lpstr>
      <vt:lpstr> 25x - x 2</vt:lpstr>
      <vt:lpstr> Yes</vt:lpstr>
      <vt:lpstr>(x – 10)(x + 5)</vt:lpstr>
      <vt:lpstr>After 4.125 sec</vt:lpstr>
      <vt:lpstr>12 in x 18 in</vt:lpstr>
      <vt:lpstr>6x ( 3x 2  + 1)</vt:lpstr>
      <vt:lpstr>3x + 2</vt:lpstr>
      <vt:lpstr>Yes; it checks, using FOIL</vt:lpstr>
      <vt:lpstr>144</vt:lpstr>
      <vt:lpstr>Yes, by the zero product property</vt:lpstr>
      <vt:lpstr>To solve equations</vt:lpstr>
      <vt:lpstr>(x + y)(x – y)= x 2  - y 2</vt:lpstr>
      <vt:lpstr>x(x + 3)(x – 3)</vt:lpstr>
      <vt:lpstr>Zero product property; x = 0, y = 6</vt:lpstr>
      <vt:lpstr>Slide 59</vt:lpstr>
      <vt:lpstr>Slide 60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 </cp:lastModifiedBy>
  <cp:revision>10</cp:revision>
  <dcterms:created xsi:type="dcterms:W3CDTF">2005-03-02T00:51:16Z</dcterms:created>
  <dcterms:modified xsi:type="dcterms:W3CDTF">2009-09-08T15:46:51Z</dcterms:modified>
</cp:coreProperties>
</file>